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210 Cartoonstory Regular"/>
      <p:regular r:id="rId24"/>
    </p:embeddedFont>
    <p:embeddedFont>
      <p:font typeface="Pretendard Regular"/>
      <p:regular r:id="rId25"/>
    </p:embeddedFont>
    <p:embeddedFont>
      <p:font typeface="Cafe24Ohsquare"/>
      <p:bold r:id="rId26"/>
    </p:embeddedFont>
    <p:embeddedFont>
      <p:font typeface="Nanum AJumMaJaYu"/>
      <p:regular r:id="rId27"/>
    </p:embeddedFont>
    <p:embeddedFont>
      <p:font typeface="210 Cartoonstory Light"/>
      <p:regular r:id="rId28"/>
    </p:embeddedFont>
    <p:embeddedFont>
      <p:font typeface="Pretendard SemiBold"/>
      <p:bold r:id="rId29"/>
    </p:embeddedFont>
    <p:embeddedFont>
      <p:font typeface="210 Cartoonstory R"/>
      <p:regular r:id="rId30"/>
    </p:embeddedFont>
    <p:embeddedFont>
      <p:font typeface="Pretendard Medium"/>
      <p:bold r:id="rId31"/>
    </p:embeddedFont>
    <p:embeddedFont>
      <p:font typeface="210 Neverland Regular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29" Target="fonts/font6.fntdata" Type="http://schemas.openxmlformats.org/officeDocument/2006/relationships/font"/><Relationship Id="rId3" Target="viewProps.xml" Type="http://schemas.openxmlformats.org/officeDocument/2006/relationships/viewProps"/><Relationship Id="rId30" Target="fonts/font7.fntdata" Type="http://schemas.openxmlformats.org/officeDocument/2006/relationships/font"/><Relationship Id="rId31" Target="fonts/font8.fntdata" Type="http://schemas.openxmlformats.org/officeDocument/2006/relationships/font"/><Relationship Id="rId32" Target="fonts/font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2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105.png" Type="http://schemas.openxmlformats.org/officeDocument/2006/relationships/image"/><Relationship Id="rId7" Target="../media/image26.png" Type="http://schemas.openxmlformats.org/officeDocument/2006/relationships/image"/><Relationship Id="rId8" Target="../media/image107.png" Type="http://schemas.openxmlformats.org/officeDocument/2006/relationships/image"/><Relationship Id="rId9" Target="../media/image1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12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105.png" Type="http://schemas.openxmlformats.org/officeDocument/2006/relationships/image"/><Relationship Id="rId7" Target="../media/image26.png" Type="http://schemas.openxmlformats.org/officeDocument/2006/relationships/image"/><Relationship Id="rId8" Target="../media/image107.pn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1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21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22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23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18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24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26.png" Type="http://schemas.openxmlformats.org/officeDocument/2006/relationships/image"/><Relationship Id="rId7" Target="../media/image107.png" Type="http://schemas.openxmlformats.org/officeDocument/2006/relationships/image"/><Relationship Id="rId8" Target="../media/image125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35.png" Type="http://schemas.openxmlformats.org/officeDocument/2006/relationships/image"/><Relationship Id="rId18" Target="../media/image26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16" Target="../media/image63.png" Type="http://schemas.openxmlformats.org/officeDocument/2006/relationships/image"/><Relationship Id="rId17" Target="../media/image26.png" Type="http://schemas.openxmlformats.org/officeDocument/2006/relationships/image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14" Target="../media/image26.png" Type="http://schemas.openxmlformats.org/officeDocument/2006/relationships/image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16" Target="../media/image83.png" Type="http://schemas.openxmlformats.org/officeDocument/2006/relationships/image"/><Relationship Id="rId17" Target="../media/image84.png" Type="http://schemas.openxmlformats.org/officeDocument/2006/relationships/image"/><Relationship Id="rId18" Target="../media/image85.png" Type="http://schemas.openxmlformats.org/officeDocument/2006/relationships/image"/><Relationship Id="rId19" Target="../media/image86.png" Type="http://schemas.openxmlformats.org/officeDocument/2006/relationships/image"/><Relationship Id="rId2" Target="../media/image21.png" Type="http://schemas.openxmlformats.org/officeDocument/2006/relationships/image"/><Relationship Id="rId20" Target="../media/image87.png" Type="http://schemas.openxmlformats.org/officeDocument/2006/relationships/image"/><Relationship Id="rId21" Target="../media/image88.png" Type="http://schemas.openxmlformats.org/officeDocument/2006/relationships/image"/><Relationship Id="rId22" Target="../media/image89.png" Type="http://schemas.openxmlformats.org/officeDocument/2006/relationships/image"/><Relationship Id="rId23" Target="../media/image90.png" Type="http://schemas.openxmlformats.org/officeDocument/2006/relationships/image"/><Relationship Id="rId24" Target="../media/image91.png" Type="http://schemas.openxmlformats.org/officeDocument/2006/relationships/image"/><Relationship Id="rId25" Target="../media/image92.png" Type="http://schemas.openxmlformats.org/officeDocument/2006/relationships/image"/><Relationship Id="rId26" Target="../media/image93.png" Type="http://schemas.openxmlformats.org/officeDocument/2006/relationships/image"/><Relationship Id="rId27" Target="../media/image94.png" Type="http://schemas.openxmlformats.org/officeDocument/2006/relationships/image"/><Relationship Id="rId28" Target="../media/image95.png" Type="http://schemas.openxmlformats.org/officeDocument/2006/relationships/image"/><Relationship Id="rId29" Target="../media/image96.png" Type="http://schemas.openxmlformats.org/officeDocument/2006/relationships/image"/><Relationship Id="rId3" Target="../media/image22.png" Type="http://schemas.openxmlformats.org/officeDocument/2006/relationships/image"/><Relationship Id="rId30" Target="../media/image97.png" Type="http://schemas.openxmlformats.org/officeDocument/2006/relationships/image"/><Relationship Id="rId31" Target="../media/image98.png" Type="http://schemas.openxmlformats.org/officeDocument/2006/relationships/image"/><Relationship Id="rId32" Target="../media/image99.png" Type="http://schemas.openxmlformats.org/officeDocument/2006/relationships/image"/><Relationship Id="rId33" Target="../media/image100.png" Type="http://schemas.openxmlformats.org/officeDocument/2006/relationships/image"/><Relationship Id="rId34" Target="../media/image101.png" Type="http://schemas.openxmlformats.org/officeDocument/2006/relationships/image"/><Relationship Id="rId35" Target="../media/image102.png" Type="http://schemas.openxmlformats.org/officeDocument/2006/relationships/image"/><Relationship Id="rId36" Target="../media/image103.png" Type="http://schemas.openxmlformats.org/officeDocument/2006/relationships/image"/><Relationship Id="rId37" Target="../media/image104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40.png" Type="http://schemas.openxmlformats.org/officeDocument/2006/relationships/image"/><Relationship Id="rId8" Target="../media/image76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2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11.png" Type="http://schemas.openxmlformats.org/officeDocument/2006/relationships/image"/><Relationship Id="rId12" Target="../media/image110.png" Type="http://schemas.openxmlformats.org/officeDocument/2006/relationships/image"/><Relationship Id="rId13" Target="../media/image112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37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26.png" Type="http://schemas.openxmlformats.org/officeDocument/2006/relationships/image"/><Relationship Id="rId9" Target="../media/image10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09600" y="6502400"/>
            <a:ext cx="193294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860000">
            <a:off x="9588500" y="393700"/>
            <a:ext cx="29337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95300" y="1625600"/>
            <a:ext cx="4165600" cy="416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440000">
            <a:off x="8636000" y="19177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87500" y="8953500"/>
            <a:ext cx="307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20400" y="6692900"/>
            <a:ext cx="49530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82300" y="3060700"/>
            <a:ext cx="5041900" cy="400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860000">
            <a:off x="9880600" y="508000"/>
            <a:ext cx="26924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440000">
            <a:off x="8559800" y="9398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440000">
            <a:off x="8089900" y="1435100"/>
            <a:ext cx="2159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440000">
            <a:off x="12687300" y="546100"/>
            <a:ext cx="4318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12839700" y="1308100"/>
            <a:ext cx="2413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220000">
            <a:off x="14478000" y="1473200"/>
            <a:ext cx="1600200" cy="2146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82600" y="6946900"/>
            <a:ext cx="6616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소셜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네트워크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개발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프로젝트</a:t>
            </a:r>
            <a:r>
              <a:rPr lang="en-US" sz="3000" b="false" i="false" u="none" strike="noStrike">
                <a:solidFill>
                  <a:srgbClr val="000000"/>
                </a:solidFill>
                <a:latin typeface="210 Cartoonstory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210 Cartoonstory Regular"/>
              </a:rPr>
              <a:t>시작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79600" y="9118600"/>
            <a:ext cx="2311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&gt; NEXT 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2600" y="1219200"/>
            <a:ext cx="9982200" cy="510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11200" b="false" i="false" u="none" strike="noStrike">
                <a:solidFill>
                  <a:srgbClr val="000000"/>
                </a:solidFill>
                <a:latin typeface="Cafe24Ohsquare"/>
              </a:rPr>
              <a:t>SNS </a:t>
            </a:r>
            <a:r>
              <a:rPr lang="ko-KR" sz="11200" b="false" i="false" u="none" strike="noStrike">
                <a:solidFill>
                  <a:srgbClr val="000000"/>
                </a:solidFill>
                <a:ea typeface="Cafe24Ohsquare"/>
              </a:rPr>
              <a:t>웹</a:t>
            </a:r>
          </a:p>
          <a:p>
            <a:pPr algn="l" lvl="0">
              <a:lnSpc>
                <a:spcPct val="90470"/>
              </a:lnSpc>
            </a:pPr>
            <a:r>
              <a:rPr lang="ko-KR" sz="11200" b="false" i="false" u="none" strike="noStrike">
                <a:solidFill>
                  <a:srgbClr val="000000"/>
                </a:solidFill>
                <a:ea typeface="Cafe24Ohsquare"/>
              </a:rPr>
              <a:t>개발</a:t>
            </a:r>
            <a:r>
              <a:rPr lang="en-US" sz="11200" b="false" i="false" u="none" strike="noStrike">
                <a:solidFill>
                  <a:srgbClr val="000000"/>
                </a:solidFill>
                <a:latin typeface="Cafe24Ohsquare"/>
              </a:rPr>
              <a:t> </a:t>
            </a:r>
            <a:r>
              <a:rPr lang="ko-KR" sz="11200" b="false" i="false" u="none" strike="noStrike">
                <a:solidFill>
                  <a:srgbClr val="000000"/>
                </a:solidFill>
                <a:ea typeface="Cafe24Ohsquare"/>
              </a:rPr>
              <a:t>프로젝트</a:t>
            </a:r>
            <a:r>
              <a:rPr lang="en-US" sz="11200" b="false" i="false" u="none" strike="noStrike">
                <a:solidFill>
                  <a:srgbClr val="000000"/>
                </a:solidFill>
                <a:latin typeface="Cafe24Ohsquare"/>
              </a:rPr>
              <a:t> </a:t>
            </a:r>
          </a:p>
          <a:p>
            <a:pPr algn="l" lvl="0">
              <a:lnSpc>
                <a:spcPct val="90470"/>
              </a:lnSpc>
            </a:pPr>
            <a:r>
              <a:rPr lang="ko-KR" sz="11200" b="false" i="false" u="none" strike="noStrike">
                <a:solidFill>
                  <a:srgbClr val="000000"/>
                </a:solidFill>
                <a:ea typeface="Cafe24Ohsquare"/>
              </a:rPr>
              <a:t>착수보고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7600" y="419100"/>
            <a:ext cx="2857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D9F28"/>
                </a:solidFill>
                <a:ea typeface="Cafe24Ohsquare"/>
              </a:rPr>
              <a:t>대덕인재개발원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9900" y="406400"/>
            <a:ext cx="584200" cy="495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27900" y="4749800"/>
            <a:ext cx="2451100" cy="2451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175500" y="4965700"/>
            <a:ext cx="2794000" cy="1739900"/>
          </a:xfrm>
          <a:prstGeom prst="rect">
            <a:avLst/>
          </a:prstGeom>
          <a:effectLst>
            <a:outerShdw dir="2700000" dist="36195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5700" b="true" i="false" u="none" strike="noStrike">
                <a:solidFill>
                  <a:srgbClr val="FAF9F7"/>
                </a:solidFill>
                <a:latin typeface="Nanum AJumMaJaYu"/>
              </a:rPr>
              <a:t>2</a:t>
            </a:r>
            <a:r>
              <a:rPr lang="ko-KR" sz="5700" b="true" i="false" u="none" strike="noStrike">
                <a:solidFill>
                  <a:srgbClr val="FAF9F7"/>
                </a:solidFill>
                <a:ea typeface="Nanum AJumMaJaYu"/>
              </a:rPr>
              <a:t>조</a:t>
            </a:r>
          </a:p>
          <a:p>
            <a:pPr algn="ctr" lvl="0">
              <a:lnSpc>
                <a:spcPct val="83000"/>
              </a:lnSpc>
            </a:pPr>
            <a:r>
              <a:rPr lang="ko-KR" sz="5700" b="true" i="false" u="none" strike="noStrike">
                <a:solidFill>
                  <a:srgbClr val="FAF9F7"/>
                </a:solidFill>
                <a:ea typeface="Nanum AJumMaJaYu"/>
              </a:rPr>
              <a:t>으밀아밀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 rot="0">
            <a:off x="-279400" y="8928100"/>
            <a:ext cx="34290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340000">
            <a:off x="15100300" y="1447800"/>
            <a:ext cx="2070100" cy="168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6100" y="2235200"/>
            <a:ext cx="17322800" cy="7886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9600" y="1181100"/>
            <a:ext cx="6908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논리</a:t>
            </a:r>
            <a:r>
              <a:rPr lang="en-US" sz="6800" b="false" i="false" u="none" strike="noStrike">
                <a:solidFill>
                  <a:srgbClr val="000000"/>
                </a:solidFill>
                <a:latin typeface="Cafe24Ohsquare"/>
              </a:rPr>
              <a:t> ERD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340000">
            <a:off x="15633700" y="1282700"/>
            <a:ext cx="1409700" cy="140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46000"/>
          </a:blip>
          <a:stretch>
            <a:fillRect/>
          </a:stretch>
        </p:blipFill>
        <p:spPr>
          <a:xfrm rot="0">
            <a:off x="16395700" y="9423400"/>
            <a:ext cx="31623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29000" y="7213600"/>
            <a:ext cx="2705100" cy="2476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600000">
            <a:off x="-660400" y="1333500"/>
            <a:ext cx="24003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 rot="0">
            <a:off x="-279400" y="8928100"/>
            <a:ext cx="34290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340000">
            <a:off x="15100300" y="1447800"/>
            <a:ext cx="2070100" cy="168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6100" y="2235200"/>
            <a:ext cx="17322800" cy="789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9600" y="1181100"/>
            <a:ext cx="6908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물리</a:t>
            </a:r>
            <a:r>
              <a:rPr lang="en-US" sz="6800" b="false" i="false" u="none" strike="noStrike">
                <a:solidFill>
                  <a:srgbClr val="000000"/>
                </a:solidFill>
                <a:latin typeface="Cafe24Ohsquare"/>
              </a:rPr>
              <a:t> ERD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340000">
            <a:off x="15633700" y="1282700"/>
            <a:ext cx="1409700" cy="140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600000">
            <a:off x="-660400" y="1333500"/>
            <a:ext cx="2400300" cy="190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alphaModFix amt="46000"/>
          </a:blip>
          <a:stretch>
            <a:fillRect/>
          </a:stretch>
        </p:blipFill>
        <p:spPr>
          <a:xfrm rot="0">
            <a:off x="16395700" y="9423400"/>
            <a:ext cx="31623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0" y="7213600"/>
            <a:ext cx="27051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2514600"/>
            <a:ext cx="17322800" cy="750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600000">
            <a:off x="-673100" y="1358900"/>
            <a:ext cx="21463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46000"/>
          </a:blip>
          <a:stretch>
            <a:fillRect/>
          </a:stretch>
        </p:blipFill>
        <p:spPr>
          <a:xfrm rot="0">
            <a:off x="16725900" y="9423400"/>
            <a:ext cx="28321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22700" y="7569200"/>
            <a:ext cx="2311400" cy="2120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2514600"/>
            <a:ext cx="17322800" cy="755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600000">
            <a:off x="-673100" y="1358900"/>
            <a:ext cx="21463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46000"/>
          </a:blip>
          <a:stretch>
            <a:fillRect/>
          </a:stretch>
        </p:blipFill>
        <p:spPr>
          <a:xfrm rot="0">
            <a:off x="16725900" y="9423400"/>
            <a:ext cx="28321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22700" y="7569200"/>
            <a:ext cx="2311400" cy="2120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2514600"/>
            <a:ext cx="17322800" cy="750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600000">
            <a:off x="-673100" y="1358900"/>
            <a:ext cx="21463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46000"/>
          </a:blip>
          <a:stretch>
            <a:fillRect/>
          </a:stretch>
        </p:blipFill>
        <p:spPr>
          <a:xfrm rot="0">
            <a:off x="16725900" y="9423400"/>
            <a:ext cx="28321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22700" y="7569200"/>
            <a:ext cx="2311400" cy="2120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2514600"/>
            <a:ext cx="17449800" cy="742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600000">
            <a:off x="977900" y="7797800"/>
            <a:ext cx="2146300" cy="1701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2540000"/>
            <a:ext cx="17322800" cy="737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0">
            <a:off x="16725900" y="9423400"/>
            <a:ext cx="28321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22700" y="7569200"/>
            <a:ext cx="2311400" cy="212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600000">
            <a:off x="-673100" y="1358900"/>
            <a:ext cx="2146300" cy="1701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2800" y="482600"/>
            <a:ext cx="1816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15100300" y="2082800"/>
            <a:ext cx="20701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" y="2501900"/>
            <a:ext cx="17284700" cy="750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1214100" y="5969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600000">
            <a:off x="-673100" y="1358900"/>
            <a:ext cx="21463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46000"/>
          </a:blip>
          <a:stretch>
            <a:fillRect/>
          </a:stretch>
        </p:blipFill>
        <p:spPr>
          <a:xfrm rot="0">
            <a:off x="16725900" y="9423400"/>
            <a:ext cx="28321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22700" y="7569200"/>
            <a:ext cx="2311400" cy="2120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17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3100" y="1397000"/>
            <a:ext cx="6908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화면</a:t>
            </a:r>
            <a:r>
              <a:rPr lang="en-US" sz="6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09600" y="6502400"/>
            <a:ext cx="193294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860000">
            <a:off x="9588500" y="393700"/>
            <a:ext cx="2933700" cy="238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95300" y="1625600"/>
            <a:ext cx="4165600" cy="416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440000">
            <a:off x="8636000" y="19177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87500" y="8953500"/>
            <a:ext cx="30734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20400" y="6692900"/>
            <a:ext cx="49530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82300" y="3060700"/>
            <a:ext cx="5041900" cy="400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860000">
            <a:off x="9880600" y="508000"/>
            <a:ext cx="26924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440000">
            <a:off x="8559800" y="9398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440000">
            <a:off x="8089900" y="1435100"/>
            <a:ext cx="2159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440000">
            <a:off x="12687300" y="546100"/>
            <a:ext cx="4318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12839700" y="1308100"/>
            <a:ext cx="241300" cy="24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220000">
            <a:off x="14478000" y="1473200"/>
            <a:ext cx="1600200" cy="2146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579600" y="9118600"/>
            <a:ext cx="2311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&gt; BYE BYE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2000" y="1422400"/>
            <a:ext cx="13347700" cy="537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17000" b="false" i="false" u="none" strike="noStrike">
                <a:solidFill>
                  <a:srgbClr val="000000"/>
                </a:solidFill>
                <a:ea typeface="Cafe24Ohsquare"/>
              </a:rPr>
              <a:t>감</a:t>
            </a:r>
            <a:r>
              <a:rPr lang="en-US" sz="170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17000" b="false" i="false" u="none" strike="noStrike">
                <a:solidFill>
                  <a:srgbClr val="000000"/>
                </a:solidFill>
                <a:ea typeface="Cafe24Ohsquare"/>
              </a:rPr>
              <a:t>사</a:t>
            </a:r>
          </a:p>
          <a:p>
            <a:pPr algn="l" lvl="0">
              <a:lnSpc>
                <a:spcPct val="90470"/>
              </a:lnSpc>
            </a:pPr>
            <a:r>
              <a:rPr lang="ko-KR" sz="17000" b="false" i="false" u="none" strike="noStrike">
                <a:solidFill>
                  <a:srgbClr val="000000"/>
                </a:solidFill>
                <a:ea typeface="Cafe24Ohsquare"/>
              </a:rPr>
              <a:t>합</a:t>
            </a:r>
            <a:r>
              <a:rPr lang="en-US" sz="170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17000" b="false" i="false" u="none" strike="noStrike">
                <a:solidFill>
                  <a:srgbClr val="000000"/>
                </a:solidFill>
                <a:ea typeface="Cafe24Ohsquare"/>
              </a:rPr>
              <a:t>니</a:t>
            </a:r>
            <a:r>
              <a:rPr lang="en-US" sz="170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17000" b="false" i="false" u="none" strike="noStrike">
                <a:solidFill>
                  <a:srgbClr val="000000"/>
                </a:solidFill>
                <a:ea typeface="Cafe24Ohsquare"/>
              </a:rPr>
              <a:t>다</a:t>
            </a:r>
            <a:r>
              <a:rPr lang="en-US" sz="17000" b="false" i="false" u="none" strike="noStrike">
                <a:solidFill>
                  <a:srgbClr val="000000"/>
                </a:solidFill>
                <a:latin typeface="Cafe24Ohsquare"/>
              </a:rPr>
              <a:t> ☻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600" y="419100"/>
            <a:ext cx="2857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D9F28"/>
                </a:solidFill>
                <a:ea typeface="Cafe24Ohsquare"/>
              </a:rPr>
              <a:t>대덕인재개발원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9900" y="406400"/>
            <a:ext cx="5842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05500" y="342900"/>
            <a:ext cx="2451100" cy="2451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753100" y="558800"/>
            <a:ext cx="2794000" cy="1739900"/>
          </a:xfrm>
          <a:prstGeom prst="rect">
            <a:avLst/>
          </a:prstGeom>
          <a:effectLst>
            <a:outerShdw dir="2700000" dist="36195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5700" b="true" i="false" u="none" strike="noStrike">
                <a:solidFill>
                  <a:srgbClr val="FAF9F7"/>
                </a:solidFill>
                <a:latin typeface="Nanum AJumMaJaYu"/>
              </a:rPr>
              <a:t>2</a:t>
            </a:r>
            <a:r>
              <a:rPr lang="ko-KR" sz="5700" b="true" i="false" u="none" strike="noStrike">
                <a:solidFill>
                  <a:srgbClr val="FAF9F7"/>
                </a:solidFill>
                <a:ea typeface="Nanum AJumMaJaYu"/>
              </a:rPr>
              <a:t>조</a:t>
            </a:r>
          </a:p>
          <a:p>
            <a:pPr algn="ctr" lvl="0">
              <a:lnSpc>
                <a:spcPct val="83000"/>
              </a:lnSpc>
            </a:pPr>
            <a:r>
              <a:rPr lang="ko-KR" sz="5700" b="true" i="false" u="none" strike="noStrike">
                <a:solidFill>
                  <a:srgbClr val="FAF9F7"/>
                </a:solidFill>
                <a:ea typeface="Nanum AJumMaJaYu"/>
              </a:rPr>
              <a:t>으밀아밀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2844800"/>
            <a:ext cx="16840200" cy="695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4686300"/>
            <a:ext cx="4826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7188200"/>
            <a:ext cx="4826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584200"/>
            <a:ext cx="3378200" cy="137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3175000"/>
            <a:ext cx="28575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635000"/>
            <a:ext cx="2654300" cy="265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9800000">
            <a:off x="3378200" y="203200"/>
            <a:ext cx="863600" cy="1028700"/>
          </a:xfrm>
          <a:prstGeom prst="rect">
            <a:avLst/>
          </a:prstGeom>
          <a:effectLst>
            <a:outerShdw dir="900000" dist="46643" blurRad="12144">
              <a:srgbClr val="000000">
                <a:alpha val="5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2120900" y="3924300"/>
            <a:ext cx="33909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프로젝트</a:t>
            </a:r>
            <a:r>
              <a:rPr lang="en-US" sz="4400" b="false" i="false" u="none" strike="noStrike" spc="-300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00" y="3937000"/>
            <a:ext cx="8509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73B7C6"/>
                </a:solidFill>
                <a:latin typeface="Cafe24Ohsquare"/>
              </a:rPr>
              <a:t>01.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6500" y="4864100"/>
            <a:ext cx="50927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소개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3600" y="6438900"/>
            <a:ext cx="39878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조원</a:t>
            </a:r>
            <a:r>
              <a:rPr lang="en-US" sz="4400" b="false" i="false" u="none" strike="noStrike" spc="-300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500" y="6438900"/>
            <a:ext cx="9525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73B7C6"/>
                </a:solidFill>
                <a:latin typeface="Cafe24Ohsquare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00" y="7353300"/>
            <a:ext cx="50927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팀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구성원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소개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역할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담당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업무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4000" y="749300"/>
            <a:ext cx="25527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Cafe24Ohsquare"/>
              </a:rPr>
              <a:t>목</a:t>
            </a:r>
            <a:r>
              <a:rPr lang="en-US" sz="70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Cafe24Ohsquare"/>
              </a:rPr>
              <a:t>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05700" y="2095500"/>
            <a:ext cx="32639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9E9E9E"/>
                </a:solidFill>
                <a:ea typeface="210 Cartoonstory Light"/>
              </a:rPr>
              <a:t>으밀아밀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29400" y="4699000"/>
            <a:ext cx="48260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29400" y="7188200"/>
            <a:ext cx="48260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94600" y="3962400"/>
            <a:ext cx="42291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작업</a:t>
            </a:r>
            <a:r>
              <a:rPr lang="en-US" sz="4400" b="false" i="false" u="none" strike="noStrike" spc="-300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일정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29400" y="3949700"/>
            <a:ext cx="10795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FD8A69"/>
                </a:solidFill>
                <a:latin typeface="Cafe24Ohsquare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29400" y="4876800"/>
            <a:ext cx="50927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전체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타임라인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단계별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일정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69200" y="6438900"/>
            <a:ext cx="39878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개발</a:t>
            </a:r>
            <a:r>
              <a:rPr lang="en-US" sz="4400" b="false" i="false" u="none" strike="noStrike" spc="-300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환경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29400" y="6438900"/>
            <a:ext cx="10795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FD8A69"/>
                </a:solidFill>
                <a:latin typeface="Cafe24Ohsquare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29400" y="7366000"/>
            <a:ext cx="50927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프로그래밍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언어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프레임워크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데이터베이스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4699000"/>
            <a:ext cx="48260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7188200"/>
            <a:ext cx="4826000" cy="2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852400" y="3962400"/>
            <a:ext cx="42291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주요</a:t>
            </a:r>
            <a:r>
              <a:rPr lang="en-US" sz="4400" b="false" i="false" u="none" strike="noStrike" spc="-300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기능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12600" y="3949700"/>
            <a:ext cx="9779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FFCD4A"/>
                </a:solidFill>
                <a:latin typeface="Cafe24Ohsquare"/>
              </a:rPr>
              <a:t>05.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2600" y="4876800"/>
            <a:ext cx="50927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관리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게시물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기능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소셜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52400" y="6438900"/>
            <a:ext cx="39878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4400" b="false" i="false" u="none" strike="noStrike" spc="-300">
                <a:solidFill>
                  <a:srgbClr val="000000"/>
                </a:solidFill>
                <a:ea typeface="Cafe24Ohsquare"/>
              </a:rPr>
              <a:t>산출물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12600" y="6438900"/>
            <a:ext cx="952500" cy="77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4400" b="false" i="false" u="none" strike="noStrike" spc="-300">
                <a:solidFill>
                  <a:srgbClr val="FFCD4A"/>
                </a:solidFill>
                <a:latin typeface="Cafe24Ohsquare"/>
              </a:rPr>
              <a:t>06.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12600" y="7366000"/>
            <a:ext cx="5092700" cy="167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요구사항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정의서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논리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물리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ERD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설계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문서</a:t>
            </a:r>
          </a:p>
          <a:p>
            <a:pPr algn="l" lvl="0" indent="-342900" marL="342900">
              <a:lnSpc>
                <a:spcPct val="114539"/>
              </a:lnSpc>
              <a:buClr>
                <a:srgbClr val="9E9E9E"/>
              </a:buClr>
              <a:buFont typeface="Arial"/>
              <a:buChar char="●"/>
            </a:pP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화면</a:t>
            </a:r>
            <a:r>
              <a:rPr lang="en-US" sz="2400" b="false" i="false" u="none" strike="noStrike" spc="-20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9E9E9E"/>
                </a:solidFill>
                <a:ea typeface="Pretendard Regular"/>
              </a:rPr>
              <a:t>정의서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8800" y="4381500"/>
            <a:ext cx="17157700" cy="5435600"/>
          </a:xfrm>
          <a:prstGeom prst="rect">
            <a:avLst/>
          </a:prstGeom>
          <a:effectLst>
            <a:outerShdw dir="2700000" dist="0" blurRad="2097311">
              <a:srgbClr val="E8DACC">
                <a:alpha val="25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71900" y="2997200"/>
            <a:ext cx="469900" cy="46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" y="4635500"/>
            <a:ext cx="35941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7315200"/>
            <a:ext cx="35941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" y="7086600"/>
            <a:ext cx="164973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96900" y="4597400"/>
            <a:ext cx="32131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03100" y="2197100"/>
            <a:ext cx="4305300" cy="266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61700" y="3657600"/>
            <a:ext cx="9906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233400" y="2400300"/>
            <a:ext cx="6731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611100" y="2044700"/>
            <a:ext cx="4572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440000">
            <a:off x="13563600" y="19177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77600" y="2921000"/>
            <a:ext cx="482600" cy="546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516100" y="4572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6100" y="4572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01.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3800" y="4762500"/>
            <a:ext cx="7010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01.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1700" y="8216900"/>
            <a:ext cx="11455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MVC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어플리케이션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  <a:p>
            <a:pPr algn="l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VCS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활용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협업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진행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7442200"/>
            <a:ext cx="313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02.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목적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0900" y="3708400"/>
            <a:ext cx="60325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9E9E9E"/>
                </a:solidFill>
                <a:ea typeface="Cafe24Ohsquare"/>
              </a:rPr>
              <a:t>프로젝트</a:t>
            </a:r>
            <a:r>
              <a:rPr lang="en-US" sz="2400" b="false" i="false" u="none" strike="noStrike">
                <a:solidFill>
                  <a:srgbClr val="9E9E9E"/>
                </a:solidFill>
                <a:latin typeface="Cafe24Ohsquare"/>
              </a:rPr>
              <a:t> </a:t>
            </a:r>
            <a:r>
              <a:rPr lang="ko-KR" sz="2400" b="false" i="false" u="none" strike="noStrike">
                <a:solidFill>
                  <a:srgbClr val="9E9E9E"/>
                </a:solidFill>
                <a:ea typeface="Cafe24Ohsquare"/>
              </a:rPr>
              <a:t>기간</a:t>
            </a:r>
            <a:r>
              <a:rPr lang="en-US" sz="2400" b="false" i="false" u="none" strike="noStrike">
                <a:solidFill>
                  <a:srgbClr val="9E9E9E"/>
                </a:solidFill>
                <a:latin typeface="Cafe24Ohsquare"/>
              </a:rPr>
              <a:t> </a:t>
            </a:r>
            <a:r>
              <a:rPr lang="en-US" sz="2400" b="false" i="false" u="none" strike="noStrike">
                <a:solidFill>
                  <a:srgbClr val="9E9E9E"/>
                </a:solidFill>
                <a:latin typeface="Cafe24Ohsquare"/>
              </a:rPr>
              <a:t>: 2025.02.10 ~ 2025.03.11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0900" y="1574800"/>
            <a:ext cx="61595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500" b="false" i="false" u="none" strike="noStrike">
                <a:solidFill>
                  <a:srgbClr val="000000"/>
                </a:solidFill>
                <a:ea typeface="Cafe24Ohsquare"/>
              </a:rPr>
              <a:t>프로젝트</a:t>
            </a:r>
            <a:r>
              <a:rPr lang="en-US" sz="7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7500" b="false" i="false" u="none" strike="noStrike">
                <a:solidFill>
                  <a:srgbClr val="000000"/>
                </a:solidFill>
                <a:ea typeface="Cafe24Ohsquare"/>
              </a:rPr>
              <a:t>개요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1200" y="2921000"/>
            <a:ext cx="3098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210 Cartoonstory Regular"/>
              </a:rPr>
              <a:t> </a:t>
            </a:r>
            <a:r>
              <a:rPr lang="ko-KR" sz="4000" b="false" i="false" u="none" strike="noStrike">
                <a:solidFill>
                  <a:srgbClr val="000000"/>
                </a:solidFill>
                <a:ea typeface="210 Cartoonstory Regular"/>
              </a:rPr>
              <a:t>으밀아밀</a:t>
            </a:r>
            <a:r>
              <a:rPr lang="en-US" sz="4000" b="false" i="false" u="none" strike="noStrike">
                <a:solidFill>
                  <a:srgbClr val="000000"/>
                </a:solidFill>
                <a:latin typeface="210 Cartoonstory Regular"/>
              </a:rPr>
              <a:t> SNS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3600" y="5638800"/>
            <a:ext cx="103886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일상을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기록하고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친구와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공유하며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가볍게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소통할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어플리케이션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15900" y="1358900"/>
            <a:ext cx="4533900" cy="218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95600" y="1981200"/>
            <a:ext cx="4533900" cy="218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86700" y="1498600"/>
            <a:ext cx="6019800" cy="289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97200" y="9740900"/>
            <a:ext cx="2006600" cy="41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54200" y="1498600"/>
            <a:ext cx="1143000" cy="78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" y="2400300"/>
            <a:ext cx="3543300" cy="5981700"/>
          </a:xfrm>
          <a:prstGeom prst="rect">
            <a:avLst/>
          </a:prstGeom>
          <a:effectLst>
            <a:outerShdw dir="2700000" dist="81889" blurRad="125407">
              <a:srgbClr val="D2E1A9">
                <a:alpha val="52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69900" y="5143500"/>
            <a:ext cx="3187700" cy="261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36700" y="2755900"/>
            <a:ext cx="1016000" cy="1016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12800" y="4076700"/>
            <a:ext cx="2489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노병훈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Cafe24Ohsquare"/>
              </a:rPr>
              <a:t>PL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22700" y="2400300"/>
            <a:ext cx="3543300" cy="5981700"/>
          </a:xfrm>
          <a:prstGeom prst="rect">
            <a:avLst/>
          </a:prstGeom>
          <a:effectLst>
            <a:outerShdw dir="2700000" dist="81889" blurRad="125407">
              <a:srgbClr val="D2E1A9">
                <a:alpha val="52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13200" y="5143500"/>
            <a:ext cx="3187700" cy="261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92700" y="2755900"/>
            <a:ext cx="1016000" cy="1016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356100" y="4076700"/>
            <a:ext cx="2489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우정은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Cafe24Ohsquare"/>
              </a:rPr>
              <a:t>TA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0" y="2400300"/>
            <a:ext cx="3543300" cy="5981700"/>
          </a:xfrm>
          <a:prstGeom prst="rect">
            <a:avLst/>
          </a:prstGeom>
          <a:effectLst>
            <a:outerShdw dir="2700000" dist="81889" blurRad="125407">
              <a:srgbClr val="D2E1A9">
                <a:alpha val="52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56500" y="5143500"/>
            <a:ext cx="3187700" cy="2616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36000" y="2755900"/>
            <a:ext cx="1016000" cy="1016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899400" y="4076700"/>
            <a:ext cx="2489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서요한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Cafe24Ohsquare"/>
              </a:rPr>
              <a:t>DA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96600" y="2400300"/>
            <a:ext cx="3543300" cy="5981700"/>
          </a:xfrm>
          <a:prstGeom prst="rect">
            <a:avLst/>
          </a:prstGeom>
          <a:effectLst>
            <a:outerShdw dir="2700000" dist="81889" blurRad="125407">
              <a:srgbClr val="D2E1A9">
                <a:alpha val="52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74400" y="5143500"/>
            <a:ext cx="3187700" cy="261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53900" y="2755900"/>
            <a:ext cx="1016000" cy="1016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430000" y="4076700"/>
            <a:ext cx="2489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정훈찬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Cafe24Ohsquare"/>
              </a:rPr>
              <a:t>UA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27200" y="2387600"/>
            <a:ext cx="3543300" cy="5994400"/>
          </a:xfrm>
          <a:prstGeom prst="rect">
            <a:avLst/>
          </a:prstGeom>
          <a:effectLst>
            <a:outerShdw dir="2700000" dist="81889" blurRad="125407">
              <a:srgbClr val="D2E1A9">
                <a:alpha val="52000"/>
              </a:srgbClr>
            </a:outerShdw>
          </a:effectLst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605000" y="5143500"/>
            <a:ext cx="3187700" cy="2603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84500" y="2743200"/>
            <a:ext cx="1016000" cy="1016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4960600" y="4064000"/>
            <a:ext cx="2489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강유정</a:t>
            </a:r>
          </a:p>
          <a:p>
            <a:pPr algn="ctr" lvl="0">
              <a:lnSpc>
                <a:spcPct val="1078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Cafe24Ohsquare"/>
              </a:rPr>
              <a:t>AA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709900" y="7797800"/>
            <a:ext cx="2336800" cy="2133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440000">
            <a:off x="14211300" y="7683500"/>
            <a:ext cx="190500" cy="190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23900" y="5422900"/>
            <a:ext cx="27305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PL(Project Leader)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전반적인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책임자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계획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수립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18000" y="5448300"/>
            <a:ext cx="27305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TA(Technical Architect)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전체적인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전반적인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아키텍쳐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97800" y="5448300"/>
            <a:ext cx="27305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DA(Data Architect)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구조와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표준화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15700" y="5410200"/>
            <a:ext cx="29083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UA(UX Architect)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사용성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84400" y="5448300"/>
            <a:ext cx="27305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AA(Application Architect)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애플리케이션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4857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가이드라인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017000" y="8712200"/>
            <a:ext cx="66802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ko-KR" sz="5200" b="false" i="false" u="none" strike="noStrike">
                <a:solidFill>
                  <a:srgbClr val="000000"/>
                </a:solidFill>
                <a:ea typeface="Cafe24Ohsquare"/>
              </a:rPr>
              <a:t>팀</a:t>
            </a:r>
            <a:r>
              <a:rPr lang="en-US" sz="52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5200" b="false" i="false" u="none" strike="noStrike">
                <a:solidFill>
                  <a:srgbClr val="000000"/>
                </a:solidFill>
                <a:ea typeface="Cafe24Ohsquare"/>
              </a:rPr>
              <a:t>구성원</a:t>
            </a:r>
            <a:r>
              <a:rPr lang="en-US" sz="52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5200" b="false" i="false" u="none" strike="noStrike">
                <a:solidFill>
                  <a:srgbClr val="000000"/>
                </a:solidFill>
                <a:ea typeface="Cafe24Ohsquare"/>
              </a:rPr>
              <a:t>소개</a:t>
            </a:r>
            <a:r>
              <a:rPr lang="en-US" sz="52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5200" b="false" i="false" u="none" strike="noStrike">
                <a:solidFill>
                  <a:srgbClr val="000000"/>
                </a:solidFill>
                <a:ea typeface="Cafe24Ohsquare"/>
              </a:rPr>
              <a:t>및</a:t>
            </a:r>
            <a:r>
              <a:rPr lang="en-US" sz="52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5200" b="false" i="false" u="none" strike="noStrike">
                <a:solidFill>
                  <a:srgbClr val="000000"/>
                </a:solidFill>
                <a:ea typeface="Cafe24Ohsquare"/>
              </a:rPr>
              <a:t>역할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sp>
        <p:nvSpPr>
          <p:cNvPr name="TextBox 41" id="41"/>
          <p:cNvSpPr txBox="true"/>
          <p:nvPr/>
        </p:nvSpPr>
        <p:spPr>
          <a:xfrm rot="0">
            <a:off x="14516100" y="4572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6100" y="4572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조원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933700"/>
            <a:ext cx="6083300" cy="140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3606800"/>
            <a:ext cx="19329400" cy="704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45700" y="2552700"/>
            <a:ext cx="8242300" cy="167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2600" y="2552700"/>
            <a:ext cx="8305800" cy="144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3454400"/>
            <a:ext cx="10414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4140200"/>
            <a:ext cx="16637000" cy="5600700"/>
          </a:xfrm>
          <a:prstGeom prst="rect">
            <a:avLst/>
          </a:prstGeom>
          <a:effectLst>
            <a:outerShdw dir="2700000" dist="0" blurRad="506790">
              <a:srgbClr val="9E9E9E">
                <a:alpha val="19000"/>
              </a:srgbClr>
            </a:outerShdw>
          </a:effectLst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4279900" y="6921500"/>
            <a:ext cx="55499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4813300" y="6921500"/>
            <a:ext cx="5549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5346700" y="6921500"/>
            <a:ext cx="55499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5880100" y="6921500"/>
            <a:ext cx="55499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6413500" y="6921500"/>
            <a:ext cx="55499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6946900" y="6921500"/>
            <a:ext cx="55499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7480300" y="6921500"/>
            <a:ext cx="55499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8013700" y="6921500"/>
            <a:ext cx="55499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8547100" y="6921500"/>
            <a:ext cx="55499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9080500" y="6921500"/>
            <a:ext cx="55499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9613900" y="6921500"/>
            <a:ext cx="55499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0680700" y="6921500"/>
            <a:ext cx="55499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1734800" y="6921500"/>
            <a:ext cx="55499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2801600" y="6921500"/>
            <a:ext cx="55499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3335000" y="6921500"/>
            <a:ext cx="55499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3868400" y="6921500"/>
            <a:ext cx="55499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4401800" y="6921500"/>
            <a:ext cx="55499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0147300" y="6921500"/>
            <a:ext cx="55499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1214100" y="6921500"/>
            <a:ext cx="55499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2268200" y="6921500"/>
            <a:ext cx="55499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079500" y="6921500"/>
            <a:ext cx="55499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612900" y="6921500"/>
            <a:ext cx="55499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2146300" y="6921500"/>
            <a:ext cx="55499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2679700" y="6921500"/>
            <a:ext cx="55499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3213100" y="6921500"/>
            <a:ext cx="55499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3746500" y="6921500"/>
            <a:ext cx="55499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-520700" y="6921500"/>
            <a:ext cx="55499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12700" y="6921500"/>
            <a:ext cx="55499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546100" y="6921500"/>
            <a:ext cx="5549900" cy="25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-1587500" y="6921500"/>
            <a:ext cx="5549900" cy="25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8">
            <a:alphaModFix amt="48000"/>
          </a:blip>
          <a:stretch>
            <a:fillRect/>
          </a:stretch>
        </p:blipFill>
        <p:spPr>
          <a:xfrm rot="5400000">
            <a:off x="-1054100" y="6921500"/>
            <a:ext cx="5549900" cy="2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3454400"/>
            <a:ext cx="1041400" cy="533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48300" y="3454400"/>
            <a:ext cx="1041400" cy="533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43800" y="3454400"/>
            <a:ext cx="1041400" cy="533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0" y="3454400"/>
            <a:ext cx="1041400" cy="533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3454400"/>
            <a:ext cx="1041400" cy="533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19200" y="3454400"/>
            <a:ext cx="1041400" cy="533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90900" y="3454400"/>
            <a:ext cx="1041400" cy="533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0" y="6451600"/>
            <a:ext cx="63881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49" id="49"/>
          <p:cNvSpPr txBox="true"/>
          <p:nvPr/>
        </p:nvSpPr>
        <p:spPr>
          <a:xfrm rot="0">
            <a:off x="10477500" y="6400800"/>
            <a:ext cx="167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600" b="false" i="false" u="none" strike="noStrike">
                <a:solidFill>
                  <a:srgbClr val="2D8E00"/>
                </a:solidFill>
                <a:ea typeface="Pretendard SemiBold"/>
              </a:rPr>
              <a:t>시스템</a:t>
            </a:r>
            <a:r>
              <a:rPr lang="en-US" sz="2600" b="false" i="false" u="none" strike="noStrike">
                <a:solidFill>
                  <a:srgbClr val="2D8E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2D8E00"/>
                </a:solidFill>
                <a:ea typeface="Pretendard SemiBold"/>
              </a:rPr>
              <a:t>구현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69000" y="5791200"/>
            <a:ext cx="21590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51" id="51"/>
          <p:cNvSpPr txBox="true"/>
          <p:nvPr/>
        </p:nvSpPr>
        <p:spPr>
          <a:xfrm rot="0">
            <a:off x="6172200" y="5740400"/>
            <a:ext cx="1752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600" b="false" i="false" u="none" strike="noStrike">
                <a:solidFill>
                  <a:srgbClr val="FFB700"/>
                </a:solidFill>
                <a:ea typeface="Pretendard SemiBold"/>
              </a:rPr>
              <a:t>산출물</a:t>
            </a:r>
            <a:r>
              <a:rPr lang="en-US" sz="2600" b="false" i="false" u="none" strike="noStrike">
                <a:solidFill>
                  <a:srgbClr val="FFB7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FFB700"/>
                </a:solidFill>
                <a:ea typeface="Pretendard SemiBold"/>
              </a:rPr>
              <a:t>작성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35400" y="5143500"/>
            <a:ext cx="21336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53" id="53"/>
          <p:cNvSpPr txBox="true"/>
          <p:nvPr/>
        </p:nvSpPr>
        <p:spPr>
          <a:xfrm rot="0">
            <a:off x="3733800" y="5143500"/>
            <a:ext cx="231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300" b="false" i="false" u="none" strike="noStrike">
                <a:solidFill>
                  <a:srgbClr val="C34624"/>
                </a:solidFill>
                <a:ea typeface="Pretendard SemiBold"/>
              </a:rPr>
              <a:t>시스템</a:t>
            </a:r>
            <a:r>
              <a:rPr lang="en-US" sz="2300" b="false" i="false" u="none" strike="noStrike">
                <a:solidFill>
                  <a:srgbClr val="C34624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C34624"/>
                </a:solidFill>
                <a:ea typeface="Pretendard SemiBold"/>
              </a:rPr>
              <a:t>구현</a:t>
            </a:r>
            <a:r>
              <a:rPr lang="en-US" sz="2300" b="false" i="false" u="none" strike="noStrike">
                <a:solidFill>
                  <a:srgbClr val="C34624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C34624"/>
                </a:solidFill>
                <a:ea typeface="Pretendard SemiBold"/>
              </a:rPr>
              <a:t>계획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16100" y="7937500"/>
            <a:ext cx="26162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55" id="55"/>
          <p:cNvSpPr txBox="true"/>
          <p:nvPr/>
        </p:nvSpPr>
        <p:spPr>
          <a:xfrm rot="0">
            <a:off x="15049500" y="7899400"/>
            <a:ext cx="1562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600" b="false" i="false" u="none" strike="noStrike">
                <a:solidFill>
                  <a:srgbClr val="2582D9"/>
                </a:solidFill>
                <a:ea typeface="Pretendard SemiBold"/>
              </a:rPr>
              <a:t>최종</a:t>
            </a:r>
            <a:r>
              <a:rPr lang="en-US" sz="2600" b="false" i="false" u="none" strike="noStrike">
                <a:solidFill>
                  <a:srgbClr val="2582D9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2582D9"/>
                </a:solidFill>
                <a:ea typeface="Pretendard SemiBold"/>
              </a:rPr>
              <a:t>발표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25500" y="1447800"/>
            <a:ext cx="39370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Cafe24Ohsquare"/>
              </a:rPr>
              <a:t>작업</a:t>
            </a:r>
            <a:r>
              <a:rPr lang="en-US" sz="67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Cafe24Ohsquare"/>
              </a:rPr>
              <a:t>일정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1100" y="4572000"/>
            <a:ext cx="26670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58" id="58"/>
          <p:cNvSpPr txBox="true"/>
          <p:nvPr/>
        </p:nvSpPr>
        <p:spPr>
          <a:xfrm rot="0">
            <a:off x="1358900" y="4533900"/>
            <a:ext cx="2311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600" b="false" i="false" u="none" strike="noStrike">
                <a:solidFill>
                  <a:srgbClr val="692498"/>
                </a:solidFill>
                <a:ea typeface="Pretendard SemiBold"/>
              </a:rPr>
              <a:t>주제</a:t>
            </a:r>
            <a:r>
              <a:rPr lang="en-US" sz="2600" b="false" i="false" u="none" strike="noStrike">
                <a:solidFill>
                  <a:srgbClr val="692498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692498"/>
                </a:solidFill>
                <a:ea typeface="Pretendard SemiBold"/>
              </a:rPr>
              <a:t>선정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50900" y="2578100"/>
            <a:ext cx="60325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5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9E9E9E"/>
                </a:solidFill>
                <a:ea typeface="Pretendard Regular"/>
              </a:rPr>
              <a:t>기간</a:t>
            </a:r>
            <a:r>
              <a:rPr lang="en-US" sz="2500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  <a:r>
              <a:rPr lang="en-US" sz="2500" b="false" i="false" u="none" strike="noStrike">
                <a:solidFill>
                  <a:srgbClr val="9E9E9E"/>
                </a:solidFill>
                <a:latin typeface="Pretendard Regular"/>
              </a:rPr>
              <a:t>: 2025.02.10 ~ 2025.03.11</a:t>
            </a:r>
          </a:p>
        </p:txBody>
      </p:sp>
      <p:graphicFrame>
        <p:nvGraphicFramePr>
          <p:cNvPr name="Table 60" id="60"/>
          <p:cNvGraphicFramePr>
            <a:graphicFrameLocks noGrp="true"/>
          </p:cNvGraphicFramePr>
          <p:nvPr/>
        </p:nvGraphicFramePr>
        <p:xfrm>
          <a:off x="660400" y="3429000"/>
          <a:ext cx="16967200" cy="635000"/>
        </p:xfrm>
        <a:graphic>
          <a:graphicData uri="http://schemas.openxmlformats.org/drawingml/2006/table">
            <a:tbl>
              <a:tblPr/>
              <a:tblGrid>
                <a:gridCol w="2120900"/>
                <a:gridCol w="2120900"/>
                <a:gridCol w="2120900"/>
                <a:gridCol w="2120900"/>
                <a:gridCol w="2120900"/>
                <a:gridCol w="2120900"/>
                <a:gridCol w="2120900"/>
                <a:gridCol w="2120900"/>
              </a:tblGrid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2/10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2/14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2/17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2/21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2/25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3/05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3/10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800" b="false" i="false" u="none" strike="noStrike">
                          <a:solidFill>
                            <a:srgbClr val="000000"/>
                          </a:solidFill>
                          <a:latin typeface="210 Cartoonstory Regular"/>
                        </a:rPr>
                        <a:t>3/11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name="Picture 61" id="6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07900" y="7277100"/>
            <a:ext cx="2133600" cy="406400"/>
          </a:xfrm>
          <a:prstGeom prst="rect">
            <a:avLst/>
          </a:prstGeom>
          <a:effectLst>
            <a:outerShdw dir="2700000" dist="24646" blurRad="4393">
              <a:srgbClr val="000000">
                <a:alpha val="50000"/>
              </a:srgbClr>
            </a:outerShdw>
          </a:effectLst>
        </p:spPr>
      </p:pic>
      <p:sp>
        <p:nvSpPr>
          <p:cNvPr name="TextBox 62" id="62"/>
          <p:cNvSpPr txBox="true"/>
          <p:nvPr/>
        </p:nvSpPr>
        <p:spPr>
          <a:xfrm rot="0">
            <a:off x="12827000" y="7239000"/>
            <a:ext cx="12827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600" b="false" i="false" u="none" strike="noStrike">
                <a:solidFill>
                  <a:srgbClr val="0E6D62"/>
                </a:solidFill>
                <a:ea typeface="Pretendard SemiBold"/>
              </a:rPr>
              <a:t>테스트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43100" y="7454900"/>
            <a:ext cx="2946400" cy="22733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02200" y="7937500"/>
            <a:ext cx="1663700" cy="16637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sp>
        <p:nvSpPr>
          <p:cNvPr name="TextBox 66" id="66"/>
          <p:cNvSpPr txBox="true"/>
          <p:nvPr/>
        </p:nvSpPr>
        <p:spPr>
          <a:xfrm rot="0">
            <a:off x="14516100" y="4572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5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46100" y="4572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03.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작업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480000">
            <a:off x="15036800" y="2222500"/>
            <a:ext cx="3365500" cy="307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4140200"/>
            <a:ext cx="13030200" cy="5029200"/>
          </a:xfrm>
          <a:prstGeom prst="rect">
            <a:avLst/>
          </a:prstGeom>
          <a:effectLst>
            <a:outerShdw dir="2700000" dist="0" blurRad="631196">
              <a:srgbClr val="9E9E9E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4152900"/>
            <a:ext cx="3035300" cy="5016500"/>
          </a:xfrm>
          <a:prstGeom prst="rect">
            <a:avLst/>
          </a:prstGeom>
          <a:effectLst>
            <a:outerShdw dir="2700000" dist="0" blurRad="230298">
              <a:srgbClr val="9E9E9E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10800000">
            <a:off x="4610100" y="5270500"/>
            <a:ext cx="12573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10800000">
            <a:off x="4610100" y="6299200"/>
            <a:ext cx="12573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10800000">
            <a:off x="4610100" y="7289800"/>
            <a:ext cx="12573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10800000">
            <a:off x="4610100" y="8255000"/>
            <a:ext cx="12573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 rot="-10800000">
            <a:off x="1282700" y="5270500"/>
            <a:ext cx="25781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 rot="-10800000">
            <a:off x="1282700" y="6299200"/>
            <a:ext cx="25781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 rot="-10800000">
            <a:off x="1282700" y="7264400"/>
            <a:ext cx="2578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 rot="-10800000">
            <a:off x="1282700" y="8255000"/>
            <a:ext cx="25781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33600" y="4140200"/>
            <a:ext cx="10795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81200" y="5308600"/>
            <a:ext cx="1384300" cy="100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57400" y="6299200"/>
            <a:ext cx="13462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7353300"/>
            <a:ext cx="13335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79600" y="8280400"/>
            <a:ext cx="1752600" cy="90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40300" y="2108200"/>
            <a:ext cx="11557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260000">
            <a:off x="13982700" y="1206500"/>
            <a:ext cx="1206500" cy="1143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739900" y="4622800"/>
            <a:ext cx="1663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PL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5600" y="46482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100" y="2146300"/>
            <a:ext cx="39370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Neverland Regular"/>
              </a:rPr>
              <a:t>개발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Neverland Regular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Neverland Regular"/>
              </a:rPr>
              <a:t>환경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9900" y="5626100"/>
            <a:ext cx="1663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DB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5300" y="6654800"/>
            <a:ext cx="1663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IDE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9900" y="7594600"/>
            <a:ext cx="1663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VCS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39900" y="8559800"/>
            <a:ext cx="1663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VCS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35600" y="56388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ORACLE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48300" y="66294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IntelliJ IDEA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35600" y="75946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SVN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35600" y="85471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Git, Git hub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67900" y="46228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JDK 21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67900" y="56388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Oracle 21C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93300" y="66548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2024.3.3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67900" y="75819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1.14.9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55200" y="8559800"/>
            <a:ext cx="2082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2.48.1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sp>
        <p:nvSpPr>
          <p:cNvPr name="TextBox 37" id="37"/>
          <p:cNvSpPr txBox="true"/>
          <p:nvPr/>
        </p:nvSpPr>
        <p:spPr>
          <a:xfrm rot="0">
            <a:off x="16167100" y="457200"/>
            <a:ext cx="1701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6100" y="4572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04.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환경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F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4229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59182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2070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49149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" y="1358900"/>
            <a:ext cx="4533900" cy="218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60300" y="1295400"/>
            <a:ext cx="6019800" cy="289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1574800"/>
            <a:ext cx="13843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96D8F2">
                <a:alpha val="25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3784600"/>
            <a:ext cx="15646400" cy="2705100"/>
          </a:xfrm>
          <a:prstGeom prst="rect">
            <a:avLst/>
          </a:prstGeom>
          <a:effectLst>
            <a:outerShdw dir="2700000" dist="0" blurRad="182503">
              <a:srgbClr val="C2C2C2">
                <a:alpha val="15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8900" y="7086600"/>
            <a:ext cx="15646400" cy="2705100"/>
          </a:xfrm>
          <a:prstGeom prst="rect">
            <a:avLst/>
          </a:prstGeom>
          <a:effectLst>
            <a:outerShdw dir="2700000" dist="0" blurRad="182503">
              <a:srgbClr val="C2C2C2">
                <a:alpha val="15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85800" y="4025900"/>
            <a:ext cx="3073400" cy="31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27200" y="6896100"/>
            <a:ext cx="3035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27200" y="3479800"/>
            <a:ext cx="30353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690600" y="1968500"/>
            <a:ext cx="3162300" cy="222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17700" y="6045200"/>
            <a:ext cx="901700" cy="90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57400" y="2743200"/>
            <a:ext cx="914400" cy="914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08800" y="1536700"/>
            <a:ext cx="44704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8500" b="false" i="false" u="none" strike="noStrike">
                <a:solidFill>
                  <a:srgbClr val="000000"/>
                </a:solidFill>
                <a:ea typeface="Cafe24Ohsquare"/>
              </a:rPr>
              <a:t>주요</a:t>
            </a:r>
            <a:r>
              <a:rPr lang="en-US" sz="85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8500" b="false" i="false" u="none" strike="noStrike">
                <a:solidFill>
                  <a:srgbClr val="000000"/>
                </a:solidFill>
                <a:ea typeface="Cafe24Ohsquare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05.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1300" y="2857500"/>
            <a:ext cx="2552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9E9E9E"/>
                </a:solidFill>
                <a:ea typeface="Pretendard Regular"/>
              </a:rPr>
              <a:t>관리자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05000" y="3543300"/>
            <a:ext cx="2667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사용자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5000" y="6959600"/>
            <a:ext cx="2667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Cafe24Ohsquare"/>
              </a:rPr>
              <a:t>관리자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7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46300" y="4457700"/>
            <a:ext cx="2019300" cy="609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908300" y="4559300"/>
            <a:ext cx="1270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회원가입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97400" y="4457700"/>
            <a:ext cx="2019300" cy="609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397500" y="4559300"/>
            <a:ext cx="965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3A4CA8"/>
                </a:solidFill>
                <a:ea typeface="210 Cartoonstory Light"/>
              </a:rPr>
              <a:t>로그인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959600" y="4457700"/>
            <a:ext cx="2019300" cy="6096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708900" y="4584700"/>
            <a:ext cx="119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PW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찾기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74200" y="4457700"/>
            <a:ext cx="2019300" cy="6096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185400" y="4559300"/>
            <a:ext cx="1270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내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프로필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46300" y="5321300"/>
            <a:ext cx="2019300" cy="6096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3048000" y="5410200"/>
            <a:ext cx="977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댓글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97400" y="5321300"/>
            <a:ext cx="2019300" cy="609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5397500" y="5410200"/>
            <a:ext cx="1054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좋아요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985000" y="5321300"/>
            <a:ext cx="2019300" cy="6096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7708900" y="5410200"/>
            <a:ext cx="113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공개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설정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74200" y="5321300"/>
            <a:ext cx="2019300" cy="6096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0185400" y="54102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알림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설정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99900" y="4457700"/>
            <a:ext cx="2019300" cy="6096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801600" y="4559300"/>
            <a:ext cx="939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게시글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99900" y="5321300"/>
            <a:ext cx="2019300" cy="6096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2788900" y="5410200"/>
            <a:ext cx="95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검색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147800" y="4457700"/>
            <a:ext cx="2019300" cy="6096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4871700" y="4559300"/>
            <a:ext cx="1117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친구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신청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147800" y="5321300"/>
            <a:ext cx="2019300" cy="6096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4846300" y="54102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1 : 1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채팅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568700" y="7759700"/>
            <a:ext cx="2019300" cy="6096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4254500" y="78613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회원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관리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83400" y="7759700"/>
            <a:ext cx="2019300" cy="6096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7277100" y="7861300"/>
            <a:ext cx="1498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사용자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조회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07600" y="7759700"/>
            <a:ext cx="2019300" cy="6096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0731500" y="7861300"/>
            <a:ext cx="1104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신고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처리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157200" y="7747000"/>
            <a:ext cx="2019300" cy="6096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3919200" y="7835900"/>
            <a:ext cx="115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문의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처리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568700" y="8610600"/>
            <a:ext cx="2019300" cy="6096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4254500" y="8724900"/>
            <a:ext cx="1371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3A4CA8"/>
                </a:solidFill>
                <a:ea typeface="210 Cartoonstory Light"/>
              </a:rPr>
              <a:t>사용자</a:t>
            </a:r>
            <a:r>
              <a:rPr lang="en-US" sz="21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100" b="false" i="false" u="none" strike="noStrike">
                <a:solidFill>
                  <a:srgbClr val="3A4CA8"/>
                </a:solidFill>
                <a:ea typeface="210 Cartoonstory Light"/>
              </a:rPr>
              <a:t>통계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83400" y="8610600"/>
            <a:ext cx="2019300" cy="60960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7277100" y="8712200"/>
            <a:ext cx="1447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게시글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관리</a:t>
            </a:r>
          </a:p>
        </p:txBody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33000" y="8610600"/>
            <a:ext cx="2019300" cy="6096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10871200" y="8712200"/>
            <a:ext cx="1054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공지사항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157200" y="8597900"/>
            <a:ext cx="2019300" cy="609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38400" y="4584700"/>
            <a:ext cx="406400" cy="3556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226300" y="4546600"/>
            <a:ext cx="342900" cy="4191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40300" y="4572000"/>
            <a:ext cx="355600" cy="355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677400" y="4572000"/>
            <a:ext cx="368300" cy="3683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242800" y="4584700"/>
            <a:ext cx="431800" cy="3683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400300" y="5359400"/>
            <a:ext cx="508000" cy="5080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940300" y="5435600"/>
            <a:ext cx="355600" cy="3556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88200" y="5397500"/>
            <a:ext cx="444500" cy="4445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715500" y="5448300"/>
            <a:ext cx="330200" cy="3556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242800" y="5384800"/>
            <a:ext cx="457200" cy="4572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389100" y="5410200"/>
            <a:ext cx="419100" cy="4318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376400" y="4521200"/>
            <a:ext cx="431800" cy="4318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04900" y="10058400"/>
            <a:ext cx="2616200" cy="26162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733800" y="8661400"/>
            <a:ext cx="520700" cy="5207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198100" y="8585200"/>
            <a:ext cx="635000" cy="6350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287000" y="7810500"/>
            <a:ext cx="292100" cy="4445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322300" y="7848600"/>
            <a:ext cx="508000" cy="3937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756400" y="8547100"/>
            <a:ext cx="431800" cy="3683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8585200" y="7556500"/>
            <a:ext cx="609600" cy="6096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360400" y="8661400"/>
            <a:ext cx="508000" cy="5080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733800" y="7785100"/>
            <a:ext cx="533400" cy="533400"/>
          </a:xfrm>
          <a:prstGeom prst="rect">
            <a:avLst/>
          </a:prstGeom>
        </p:spPr>
      </p:pic>
      <p:sp>
        <p:nvSpPr>
          <p:cNvPr name="TextBox 85" id="85"/>
          <p:cNvSpPr txBox="true"/>
          <p:nvPr/>
        </p:nvSpPr>
        <p:spPr>
          <a:xfrm rot="0">
            <a:off x="13919200" y="8699500"/>
            <a:ext cx="115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댓글</a:t>
            </a:r>
            <a:r>
              <a:rPr lang="en-US" sz="2200" b="false" i="false" u="none" strike="noStrike">
                <a:solidFill>
                  <a:srgbClr val="3A4CA8"/>
                </a:solidFill>
                <a:latin typeface="210 Cartoonstory Light"/>
              </a:rPr>
              <a:t> </a:t>
            </a:r>
            <a:r>
              <a:rPr lang="ko-KR" sz="2200" b="false" i="false" u="none" strike="noStrike">
                <a:solidFill>
                  <a:srgbClr val="3A4CA8"/>
                </a:solidFill>
                <a:ea typeface="210 Cartoonstory Light"/>
              </a:rPr>
              <a:t>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 rot="0">
            <a:off x="-279400" y="8928100"/>
            <a:ext cx="34290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6000"/>
          </a:blip>
          <a:stretch>
            <a:fillRect/>
          </a:stretch>
        </p:blipFill>
        <p:spPr>
          <a:xfrm rot="0">
            <a:off x="15354300" y="8928100"/>
            <a:ext cx="34290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5100300" y="1447800"/>
            <a:ext cx="20701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340000">
            <a:off x="16217900" y="1028700"/>
            <a:ext cx="1409700" cy="140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1300" y="2476500"/>
            <a:ext cx="17805400" cy="717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06800" y="7061200"/>
            <a:ext cx="3479800" cy="3187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9600" y="1257300"/>
            <a:ext cx="6908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요구사항</a:t>
            </a:r>
            <a:r>
              <a:rPr lang="en-US" sz="68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16100" y="482600"/>
            <a:ext cx="3352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575300"/>
            <a:ext cx="6172200" cy="142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6070600"/>
            <a:ext cx="19329400" cy="675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5359400"/>
            <a:ext cx="6172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5067300"/>
            <a:ext cx="81407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 rot="0">
            <a:off x="-279400" y="8928100"/>
            <a:ext cx="34290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6000"/>
          </a:blip>
          <a:stretch>
            <a:fillRect/>
          </a:stretch>
        </p:blipFill>
        <p:spPr>
          <a:xfrm rot="0">
            <a:off x="15354300" y="8928100"/>
            <a:ext cx="34290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1300" y="279400"/>
            <a:ext cx="17805400" cy="749300"/>
          </a:xfrm>
          <a:prstGeom prst="rect">
            <a:avLst/>
          </a:prstGeom>
          <a:effectLst>
            <a:outerShdw dir="2700000" dist="0" blurRad="44655">
              <a:srgbClr val="E8DACC">
                <a:alpha val="2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340000">
            <a:off x="15100300" y="1447800"/>
            <a:ext cx="20701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340000">
            <a:off x="16217900" y="1028700"/>
            <a:ext cx="1409700" cy="140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1300" y="2717800"/>
            <a:ext cx="17805400" cy="6629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46100" y="482600"/>
            <a:ext cx="307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SemiBold"/>
              </a:rPr>
              <a:t>06.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산출물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65500" y="482600"/>
            <a:ext cx="1803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ko-KR" sz="2500" b="false" i="false" u="none" strike="noStrike" spc="-200">
                <a:solidFill>
                  <a:srgbClr val="595959"/>
                </a:solidFill>
                <a:ea typeface="Pretendard Regular"/>
              </a:rPr>
              <a:t>으밀아밀</a:t>
            </a:r>
            <a:r>
              <a:rPr lang="en-US" sz="2500" b="false" i="false" u="none" strike="noStrike" spc="-200">
                <a:solidFill>
                  <a:srgbClr val="595959"/>
                </a:solidFill>
                <a:latin typeface="Pretendard Regular"/>
              </a:rPr>
              <a:t>        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9600" y="1257300"/>
            <a:ext cx="69088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요구사항</a:t>
            </a:r>
            <a:r>
              <a:rPr lang="en-US" sz="6800" b="false" i="false" u="none" strike="noStrike">
                <a:solidFill>
                  <a:srgbClr val="000000"/>
                </a:solidFill>
                <a:latin typeface="Cafe24Ohsquare"/>
              </a:rPr>
              <a:t> </a:t>
            </a:r>
            <a:r>
              <a:rPr lang="ko-KR" sz="6800" b="false" i="false" u="none" strike="noStrike">
                <a:solidFill>
                  <a:srgbClr val="000000"/>
                </a:solidFill>
                <a:ea typeface="Cafe24Ohsquare"/>
              </a:rPr>
              <a:t>정의서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06800" y="7061200"/>
            <a:ext cx="3479800" cy="318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600000">
            <a:off x="-660400" y="1333500"/>
            <a:ext cx="2400300" cy="190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